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presProps.xml" ContentType="application/vnd.openxmlformats-officedocument.presentationml.presProps+xml"/>
  <Override PartName="/ppt/media/image16.svg" ContentType="image/svg"/>
  <Override PartName="/ppt/media/image21.svg" ContentType="image/svg"/>
  <Override PartName="/ppt/media/image37.svg" ContentType="image/svg"/>
  <Override PartName="/ppt/media/image31.svg" ContentType="image/svg"/>
  <Override PartName="/ppt/media/image29.svg" ContentType="image/svg"/>
  <Override PartName="/ppt/media/image25.svg" ContentType="image/svg"/>
  <Override PartName="/ppt/media/image19.svg" ContentType="image/svg"/>
  <Override PartName="/ppt/media/image33.svg" ContentType="image/svg"/>
  <Override PartName="/ppt/media/image23.svg" ContentType="image/svg"/>
  <Override PartName="/ppt/media/image14.svg" ContentType="image/svg"/>
  <Override PartName="/ppt/media/image35.svg" ContentType="image/svg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Noto Sans"/>
      <p:regular r:id="rId13"/>
      <p:bold r:id="rId14"/>
      <p:italic r:id="rId15"/>
      <p:boldItalic r:id="rId16"/>
    </p:embeddedFont>
    <p:embeddedFont>
      <p:font typeface="Calibri Light"/>
    </p:embeddedFont>
    <p:embeddedFont>
      <p:font typeface="Noto Serif"/>
      <p:regular r:id="rId17"/>
      <p:bold r:id="rId18"/>
      <p:italic r:id="rId19"/>
      <p:boldItalic r:id="rId20"/>
    </p:embeddedFont>
    <p:embeddedFont>
      <p:font typeface="Merriweather"/>
      <p:regular r:id="rId21"/>
      <p:bold r:id="rId21"/>
    </p:embeddedFont>
    <p:embeddedFont>
      <p:font typeface="FreeSans"/>
      <p:regular r:id="rId22"/>
      <p:bold r:id="rId23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font" Target="fonts/Font_1_Noto_Sans_Regular.fntdata"/><Relationship Id="rId14" Type="http://schemas.openxmlformats.org/officeDocument/2006/relationships/font" Target="fonts/Font_2_Noto_Sans_Bold.fntdata"/><Relationship Id="rId15" Type="http://schemas.openxmlformats.org/officeDocument/2006/relationships/font" Target="fonts/Font_3_Noto_Sans_Italic.fntdata"/><Relationship Id="rId16" Type="http://schemas.openxmlformats.org/officeDocument/2006/relationships/font" Target="fonts/Font_4_Noto_Sans_BoldItalic.fntdata"/><Relationship Id="rId17" Type="http://schemas.openxmlformats.org/officeDocument/2006/relationships/font" Target="fonts/Font_5_Noto_Serif_Regular.fntdata"/><Relationship Id="rId18" Type="http://schemas.openxmlformats.org/officeDocument/2006/relationships/font" Target="fonts/Font_6_Noto_Serif_Bold.fntdata"/><Relationship Id="rId19" Type="http://schemas.openxmlformats.org/officeDocument/2006/relationships/font" Target="fonts/Font_7_Noto_Serif_Italic.fntdata"/><Relationship Id="rId20" Type="http://schemas.openxmlformats.org/officeDocument/2006/relationships/font" Target="fonts/Font_8_Noto_Serif_BoldItalic.fntdata"/><Relationship Id="rId21" Type="http://schemas.openxmlformats.org/officeDocument/2006/relationships/font" Target="fonts/Font_9_Merriweather_Regular.fntdata"/><Relationship Id="rId22" Type="http://schemas.openxmlformats.org/officeDocument/2006/relationships/font" Target="fonts/Font_10_FreeSans_Regular.fntdata"/><Relationship Id="rId23" Type="http://schemas.openxmlformats.org/officeDocument/2006/relationships/font" Target="fonts/Font_11_FreeSans_Bold.fntdata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Click to edit the notes format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&lt;header&gt;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buNone/>
            </a:pPr>
            <a:fld id="{2AF2CDAB-28EA-4012-A29E-8743BA0D5230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BDE383D-81E9-4854-B1C6-117E364E9B0C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C77B099-BFD2-4EB6-B110-0E5E8779A6ED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5E2269E-CD3A-4A00-86B6-FA738320947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B8C84E-3CB8-4E44-B2B1-94F4E664620F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7E3146B-E519-4715-949F-1A5712C8BDB7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A03908-6B17-499F-B47F-9F3CE178D3E4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CDFB95-2727-4388-BB6D-1B803EAA7913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B0DC61C-E94D-493C-AC2F-3979C9658972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65C60FC-0D21-400F-96E8-730606E13772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edit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the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title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text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format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svg"/><Relationship Id="rId4" Type="http://schemas.openxmlformats.org/officeDocument/2006/relationships/image" Target="../media/image20.png"/><Relationship Id="rId5" Type="http://schemas.openxmlformats.org/officeDocument/2006/relationships/image" Target="../media/image21.svg"/><Relationship Id="rId6" Type="http://schemas.openxmlformats.org/officeDocument/2006/relationships/image" Target="../media/image22.png"/><Relationship Id="rId7" Type="http://schemas.openxmlformats.org/officeDocument/2006/relationships/image" Target="../media/image23.svg"/><Relationship Id="rId8" Type="http://schemas.openxmlformats.org/officeDocument/2006/relationships/image" Target="../media/image24.png"/><Relationship Id="rId9" Type="http://schemas.openxmlformats.org/officeDocument/2006/relationships/image" Target="../media/image25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svg"/><Relationship Id="rId3" Type="http://schemas.openxmlformats.org/officeDocument/2006/relationships/image" Target="../media/image30.png"/><Relationship Id="rId4" Type="http://schemas.openxmlformats.org/officeDocument/2006/relationships/image" Target="../media/image31.svg"/><Relationship Id="rId5" Type="http://schemas.openxmlformats.org/officeDocument/2006/relationships/image" Target="../media/image32.png"/><Relationship Id="rId6" Type="http://schemas.openxmlformats.org/officeDocument/2006/relationships/image" Target="../media/image33.svg"/><Relationship Id="rId7" Type="http://schemas.openxmlformats.org/officeDocument/2006/relationships/image" Target="../media/image34.png"/><Relationship Id="rId8" Type="http://schemas.openxmlformats.org/officeDocument/2006/relationships/image" Target="../media/image35.svg"/><Relationship Id="rId9" Type="http://schemas.openxmlformats.org/officeDocument/2006/relationships/image" Target="../media/image36.png"/><Relationship Id="rId10" Type="http://schemas.openxmlformats.org/officeDocument/2006/relationships/image" Target="../media/image37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hyperlink" Target="https://github.com/sreyas28/BasicBrowser" TargetMode="External"/><Relationship Id="rId5" Type="http://schemas.openxmlformats.org/officeDocument/2006/relationships/image" Target="../media/image41.png"/><Relationship Id="rId6" Type="http://schemas.openxmlformats.org/officeDocument/2006/relationships/hyperlink" Target="https://curiobrowser.com" TargetMode="External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Text 0"/>
          <p:cNvSpPr/>
          <p:nvPr/>
        </p:nvSpPr>
        <p:spPr>
          <a:xfrm>
            <a:off x="6350040" y="2508480"/>
            <a:ext cx="539892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lang="en-US" sz="42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CurioBrowser</a:t>
            </a:r>
            <a:endParaRPr lang="en-US" sz="4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53" name="Text 1"/>
          <p:cNvSpPr/>
          <p:nvPr/>
        </p:nvSpPr>
        <p:spPr>
          <a:xfrm>
            <a:off x="6350040" y="3269880"/>
            <a:ext cx="549036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tabLst>
                <a:tab algn="l" pos="0"/>
              </a:tabLst>
            </a:pPr>
            <a:r>
              <a:rPr lang="en-US" sz="340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A Child-Safe Browser MVP</a:t>
            </a:r>
            <a:endParaRPr lang="en-US" sz="34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54" name="Text 2"/>
          <p:cNvSpPr/>
          <p:nvPr/>
        </p:nvSpPr>
        <p:spPr>
          <a:xfrm>
            <a:off x="6350040" y="3895920"/>
            <a:ext cx="7416000" cy="80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lang="en-US" sz="25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Protecting children. Respecting privacy. Empowering parents.</a:t>
            </a:r>
            <a:endParaRPr lang="en-US" sz="2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55" name="Text 3"/>
          <p:cNvSpPr/>
          <p:nvPr/>
        </p:nvSpPr>
        <p:spPr>
          <a:xfrm>
            <a:off x="6350040" y="5029920"/>
            <a:ext cx="7416000" cy="69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Presented by Team CodeOps: Sreyas Sharma, Mrutyunjaya Gouda, Supreet Kaur</a:t>
            </a:r>
            <a:endParaRPr lang="en-US" sz="17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56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CodeOps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" name="Image 1" descr="preencoded.png"/>
          <p:cNvPicPr/>
          <p:nvPr/>
        </p:nvPicPr>
        <p:blipFill>
          <a:blip r:embed="rId2"/>
          <a:stretch/>
        </p:blipFill>
        <p:spPr>
          <a:xfrm>
            <a:off x="9387000" y="766440"/>
            <a:ext cx="5000400" cy="669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 0"/>
          <p:cNvSpPr/>
          <p:nvPr/>
        </p:nvSpPr>
        <p:spPr>
          <a:xfrm>
            <a:off x="863640" y="753840"/>
            <a:ext cx="4867560" cy="6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51"/>
              </a:lnSpc>
              <a:tabLst>
                <a:tab algn="l" pos="0"/>
              </a:tabLst>
            </a:pPr>
            <a:r>
              <a:rPr lang="en-US" sz="380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The Digital Dilemma</a:t>
            </a:r>
            <a:endParaRPr lang="en-US" sz="3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0" name="Shape 1"/>
          <p:cNvSpPr/>
          <p:nvPr/>
        </p:nvSpPr>
        <p:spPr>
          <a:xfrm>
            <a:off x="863640" y="1944000"/>
            <a:ext cx="3610800" cy="2989080"/>
          </a:xfrm>
          <a:prstGeom prst="roundRect">
            <a:avLst>
              <a:gd name="adj" fmla="val 3671"/>
            </a:avLst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1" name="Shape 2"/>
          <p:cNvSpPr/>
          <p:nvPr/>
        </p:nvSpPr>
        <p:spPr>
          <a:xfrm>
            <a:off x="863640" y="1921320"/>
            <a:ext cx="3610800" cy="91080"/>
          </a:xfrm>
          <a:prstGeom prst="roundRect">
            <a:avLst>
              <a:gd name="adj" fmla="val 89282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2" name="Shape 3"/>
          <p:cNvSpPr/>
          <p:nvPr/>
        </p:nvSpPr>
        <p:spPr>
          <a:xfrm>
            <a:off x="2377800" y="1652760"/>
            <a:ext cx="582840" cy="582840"/>
          </a:xfrm>
          <a:prstGeom prst="roundRect">
            <a:avLst>
              <a:gd name="adj" fmla="val 156831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3" name="Text 4"/>
          <p:cNvSpPr/>
          <p:nvPr/>
        </p:nvSpPr>
        <p:spPr>
          <a:xfrm>
            <a:off x="2552760" y="1798560"/>
            <a:ext cx="2329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1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4" name="Text 5"/>
          <p:cNvSpPr/>
          <p:nvPr/>
        </p:nvSpPr>
        <p:spPr>
          <a:xfrm>
            <a:off x="1081080" y="2430000"/>
            <a:ext cx="29156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9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Uncontrolled Web Access</a:t>
            </a:r>
            <a:endParaRPr lang="en-US" sz="19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5" name="Text 6"/>
          <p:cNvSpPr/>
          <p:nvPr/>
        </p:nvSpPr>
        <p:spPr>
          <a:xfrm>
            <a:off x="1081080" y="2850480"/>
            <a:ext cx="3176280" cy="186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Our survey of 50 parents revealed that </a:t>
            </a:r>
            <a:r>
              <a:rPr lang="en-US" sz="1500" b="1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78% struggle</a:t>
            </a:r>
            <a:r>
              <a:rPr lang="en-US" sz="15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 with effectively controlling their children's web access, leading to constant worry about exposure to inappropriate content.</a:t>
            </a:r>
            <a:endParaRPr lang="en-US" sz="15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6" name="Shape 7"/>
          <p:cNvSpPr/>
          <p:nvPr/>
        </p:nvSpPr>
        <p:spPr>
          <a:xfrm>
            <a:off x="4669200" y="1944000"/>
            <a:ext cx="3610800" cy="2989080"/>
          </a:xfrm>
          <a:prstGeom prst="roundRect">
            <a:avLst>
              <a:gd name="adj" fmla="val 3671"/>
            </a:avLst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7" name="Shape 8"/>
          <p:cNvSpPr/>
          <p:nvPr/>
        </p:nvSpPr>
        <p:spPr>
          <a:xfrm>
            <a:off x="4669200" y="1921320"/>
            <a:ext cx="3610800" cy="91080"/>
          </a:xfrm>
          <a:prstGeom prst="roundRect">
            <a:avLst>
              <a:gd name="adj" fmla="val 89282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8" name="Shape 9"/>
          <p:cNvSpPr/>
          <p:nvPr/>
        </p:nvSpPr>
        <p:spPr>
          <a:xfrm>
            <a:off x="6183000" y="1652760"/>
            <a:ext cx="582840" cy="582840"/>
          </a:xfrm>
          <a:prstGeom prst="roundRect">
            <a:avLst>
              <a:gd name="adj" fmla="val 156831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9" name="Text 10"/>
          <p:cNvSpPr/>
          <p:nvPr/>
        </p:nvSpPr>
        <p:spPr>
          <a:xfrm>
            <a:off x="6357960" y="1798560"/>
            <a:ext cx="2329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2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0" name="Text 11"/>
          <p:cNvSpPr/>
          <p:nvPr/>
        </p:nvSpPr>
        <p:spPr>
          <a:xfrm>
            <a:off x="4886280" y="2430000"/>
            <a:ext cx="24292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9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Privacy Concerns</a:t>
            </a:r>
            <a:endParaRPr lang="en-US" sz="19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1" name="Text 12"/>
          <p:cNvSpPr/>
          <p:nvPr/>
        </p:nvSpPr>
        <p:spPr>
          <a:xfrm>
            <a:off x="4886280" y="2850480"/>
            <a:ext cx="3176280" cy="186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Many existing "child-safe" solutions paradoxically </a:t>
            </a:r>
            <a:r>
              <a:rPr lang="en-US" sz="1500" b="1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collect extensive personal data</a:t>
            </a:r>
            <a:r>
              <a:rPr lang="en-US" sz="15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, undermining the very privacy they claim to protect and creating mistrust among parents.</a:t>
            </a:r>
            <a:endParaRPr lang="en-US" sz="15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2" name="Shape 13"/>
          <p:cNvSpPr/>
          <p:nvPr/>
        </p:nvSpPr>
        <p:spPr>
          <a:xfrm>
            <a:off x="863640" y="5419080"/>
            <a:ext cx="7416000" cy="2055960"/>
          </a:xfrm>
          <a:prstGeom prst="roundRect">
            <a:avLst>
              <a:gd name="adj" fmla="val 5336"/>
            </a:avLst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3" name="Shape 14"/>
          <p:cNvSpPr/>
          <p:nvPr/>
        </p:nvSpPr>
        <p:spPr>
          <a:xfrm>
            <a:off x="863640" y="5396400"/>
            <a:ext cx="7416000" cy="91080"/>
          </a:xfrm>
          <a:prstGeom prst="roundRect">
            <a:avLst>
              <a:gd name="adj" fmla="val 89282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4" name="Shape 15"/>
          <p:cNvSpPr/>
          <p:nvPr/>
        </p:nvSpPr>
        <p:spPr>
          <a:xfrm>
            <a:off x="4280400" y="5127840"/>
            <a:ext cx="582840" cy="582840"/>
          </a:xfrm>
          <a:prstGeom prst="roundRect">
            <a:avLst>
              <a:gd name="adj" fmla="val 156831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5" name="Text 16"/>
          <p:cNvSpPr/>
          <p:nvPr/>
        </p:nvSpPr>
        <p:spPr>
          <a:xfrm>
            <a:off x="4455360" y="5273640"/>
            <a:ext cx="2329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3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6" name="Text 17"/>
          <p:cNvSpPr/>
          <p:nvPr/>
        </p:nvSpPr>
        <p:spPr>
          <a:xfrm>
            <a:off x="1081080" y="5905080"/>
            <a:ext cx="25034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9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Poor User Experience</a:t>
            </a:r>
            <a:endParaRPr lang="en-US" sz="19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7" name="Text 18"/>
          <p:cNvSpPr/>
          <p:nvPr/>
        </p:nvSpPr>
        <p:spPr>
          <a:xfrm>
            <a:off x="1081080" y="6325560"/>
            <a:ext cx="6981840" cy="93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Children often find current browsers either </a:t>
            </a:r>
            <a:r>
              <a:rPr lang="en-US" sz="1500" b="1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too complex to navigate</a:t>
            </a:r>
            <a:r>
              <a:rPr lang="en-US" sz="15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 or overly restrictive, leading to frustration and a diminished learning experience.</a:t>
            </a:r>
            <a:endParaRPr lang="en-US" sz="15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8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CodeOps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Image 1" descr="preencoded.png"/>
          <p:cNvPicPr/>
          <p:nvPr/>
        </p:nvPicPr>
        <p:blipFill>
          <a:blip r:embed="rId2"/>
          <a:stretch/>
        </p:blipFill>
        <p:spPr>
          <a:xfrm>
            <a:off x="202680" y="2696040"/>
            <a:ext cx="5081040" cy="283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Text 0"/>
          <p:cNvSpPr/>
          <p:nvPr/>
        </p:nvSpPr>
        <p:spPr>
          <a:xfrm>
            <a:off x="6350040" y="671040"/>
            <a:ext cx="418176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49"/>
              </a:lnSpc>
              <a:tabLst>
                <a:tab algn="l" pos="0"/>
              </a:tabLst>
            </a:pPr>
            <a:r>
              <a:rPr lang="en-US" sz="31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Our Iterative Solution</a:t>
            </a:r>
            <a:endParaRPr lang="en-US" sz="3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2" name="Text 1"/>
          <p:cNvSpPr/>
          <p:nvPr/>
        </p:nvSpPr>
        <p:spPr>
          <a:xfrm>
            <a:off x="6350040" y="1420200"/>
            <a:ext cx="741600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CurioBrowser is built from the ground up, integrating the best of technology with insights from real-world parenting challenges. Our development process is deeply rooted in user feedback.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3" name="Shape 2"/>
          <p:cNvSpPr/>
          <p:nvPr/>
        </p:nvSpPr>
        <p:spPr>
          <a:xfrm>
            <a:off x="6350040" y="2120400"/>
            <a:ext cx="7416000" cy="1237680"/>
          </a:xfrm>
          <a:prstGeom prst="roundRect">
            <a:avLst>
              <a:gd name="adj" fmla="val 549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4" name="Text 3"/>
          <p:cNvSpPr/>
          <p:nvPr/>
        </p:nvSpPr>
        <p:spPr>
          <a:xfrm>
            <a:off x="6535080" y="2305440"/>
            <a:ext cx="289800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Chromium-Based Foundation</a:t>
            </a:r>
            <a:endParaRPr lang="en-US" sz="1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5" name="Text 4"/>
          <p:cNvSpPr/>
          <p:nvPr/>
        </p:nvSpPr>
        <p:spPr>
          <a:xfrm>
            <a:off x="6535080" y="2655720"/>
            <a:ext cx="70466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Utilizes the robust and familiar Chromium engine, enhanced with </a:t>
            </a:r>
            <a:r>
              <a:rPr lang="en-US" sz="1250" b="1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custom safety extensions</a:t>
            </a: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 for a secure yet powerful browsing experience.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6" name="Shape 5"/>
          <p:cNvSpPr/>
          <p:nvPr/>
        </p:nvSpPr>
        <p:spPr>
          <a:xfrm>
            <a:off x="6350040" y="3520440"/>
            <a:ext cx="7416000" cy="1237680"/>
          </a:xfrm>
          <a:prstGeom prst="roundRect">
            <a:avLst>
              <a:gd name="adj" fmla="val 549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7" name="Text 6"/>
          <p:cNvSpPr/>
          <p:nvPr/>
        </p:nvSpPr>
        <p:spPr>
          <a:xfrm>
            <a:off x="6535080" y="3705120"/>
            <a:ext cx="231552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Azure AI Content Safety</a:t>
            </a:r>
            <a:endParaRPr lang="en-US" sz="1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8" name="Text 7"/>
          <p:cNvSpPr/>
          <p:nvPr/>
        </p:nvSpPr>
        <p:spPr>
          <a:xfrm>
            <a:off x="6535080" y="4055400"/>
            <a:ext cx="70466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Leverages advanced AI to provide </a:t>
            </a:r>
            <a:r>
              <a:rPr lang="en-US" sz="1250" b="1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intelligent, real-time content filtering</a:t>
            </a: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, ensuring a consistently safe online environment for children.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9" name="Shape 8"/>
          <p:cNvSpPr/>
          <p:nvPr/>
        </p:nvSpPr>
        <p:spPr>
          <a:xfrm>
            <a:off x="6350040" y="4920480"/>
            <a:ext cx="7416000" cy="1237680"/>
          </a:xfrm>
          <a:prstGeom prst="roundRect">
            <a:avLst>
              <a:gd name="adj" fmla="val 549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0" name="Text 9"/>
          <p:cNvSpPr/>
          <p:nvPr/>
        </p:nvSpPr>
        <p:spPr>
          <a:xfrm>
            <a:off x="6535080" y="5105160"/>
            <a:ext cx="218160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Founder-Led Research</a:t>
            </a:r>
            <a:endParaRPr lang="en-US" sz="1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1" name="Text 10"/>
          <p:cNvSpPr/>
          <p:nvPr/>
        </p:nvSpPr>
        <p:spPr>
          <a:xfrm>
            <a:off x="6535080" y="5455440"/>
            <a:ext cx="70466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Our founder conducted </a:t>
            </a:r>
            <a:r>
              <a:rPr lang="en-US" sz="1250" b="1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15+ in-depth interviews</a:t>
            </a: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 with parents to meticulously refine feature priorities and address genuine pain points.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2" name="Shape 11"/>
          <p:cNvSpPr/>
          <p:nvPr/>
        </p:nvSpPr>
        <p:spPr>
          <a:xfrm>
            <a:off x="6350040" y="6320160"/>
            <a:ext cx="7416000" cy="1237680"/>
          </a:xfrm>
          <a:prstGeom prst="roundRect">
            <a:avLst>
              <a:gd name="adj" fmla="val 549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3" name="Text 12"/>
          <p:cNvSpPr/>
          <p:nvPr/>
        </p:nvSpPr>
        <p:spPr>
          <a:xfrm>
            <a:off x="6535080" y="6505200"/>
            <a:ext cx="202428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Successful Pilot Beta</a:t>
            </a:r>
            <a:endParaRPr lang="en-US" sz="1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4" name="Text 13"/>
          <p:cNvSpPr/>
          <p:nvPr/>
        </p:nvSpPr>
        <p:spPr>
          <a:xfrm>
            <a:off x="6535080" y="6855480"/>
            <a:ext cx="70466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 pilot program involving </a:t>
            </a:r>
            <a:r>
              <a:rPr lang="en-US" sz="1250" b="1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12 children and 15 parents</a:t>
            </a: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 resulted in an impressive </a:t>
            </a:r>
            <a:r>
              <a:rPr lang="en-US" sz="1250" b="1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4.8/5 satisfaction rating</a:t>
            </a: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, validating our approach and core features.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5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CodeOps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 0"/>
          <p:cNvSpPr/>
          <p:nvPr/>
        </p:nvSpPr>
        <p:spPr>
          <a:xfrm>
            <a:off x="432000" y="297000"/>
            <a:ext cx="175428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Core Safety Features</a:t>
            </a:r>
            <a:endParaRPr lang="en-US" sz="13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7" name="Text 1"/>
          <p:cNvSpPr/>
          <p:nvPr/>
        </p:nvSpPr>
        <p:spPr>
          <a:xfrm>
            <a:off x="432000" y="691560"/>
            <a:ext cx="1878120" cy="1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tabLst>
                <a:tab algn="l" pos="0"/>
              </a:tabLst>
            </a:pPr>
            <a:r>
              <a:rPr lang="en-US" sz="110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Intelligent Content Filtering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8" name="Text 2"/>
          <p:cNvSpPr/>
          <p:nvPr/>
        </p:nvSpPr>
        <p:spPr>
          <a:xfrm>
            <a:off x="432000" y="937080"/>
            <a:ext cx="6797520" cy="1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850"/>
              </a:lnSpc>
              <a:tabLst>
                <a:tab algn="l" pos="0"/>
              </a:tabLst>
            </a:pPr>
            <a:r>
              <a:rPr lang="en-US" sz="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CurioBrowser uses advanced algorithms to automatically detect and block inappropriate websites, ensuring children are protected from harmful adult content without constant parental intervention.</a:t>
            </a:r>
            <a:endParaRPr lang="en-US" sz="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99" name="Image 0" descr="preencoded.png"/>
          <p:cNvPicPr/>
          <p:nvPr/>
        </p:nvPicPr>
        <p:blipFill>
          <a:blip r:embed="rId1"/>
          <a:stretch/>
        </p:blipFill>
        <p:spPr>
          <a:xfrm>
            <a:off x="432000" y="1128600"/>
            <a:ext cx="4418280" cy="44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Text 3"/>
          <p:cNvSpPr/>
          <p:nvPr/>
        </p:nvSpPr>
        <p:spPr>
          <a:xfrm>
            <a:off x="7408440" y="691560"/>
            <a:ext cx="1403280" cy="1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tabLst>
                <a:tab algn="l" pos="0"/>
              </a:tabLst>
            </a:pPr>
            <a:r>
              <a:rPr lang="en-US" sz="110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Absolute Privacy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01" name="Text 4"/>
          <p:cNvSpPr/>
          <p:nvPr/>
        </p:nvSpPr>
        <p:spPr>
          <a:xfrm>
            <a:off x="7408440" y="937080"/>
            <a:ext cx="6797520" cy="1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850"/>
              </a:lnSpc>
              <a:tabLst>
                <a:tab algn="l" pos="0"/>
              </a:tabLst>
            </a:pPr>
            <a:r>
              <a:rPr lang="en-US" sz="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We commit to zero data collection. There is no tracking, no analytics, and no personal data stored, offering complete privacy and peace of mind for both children and parents.</a:t>
            </a:r>
            <a:endParaRPr lang="en-US" sz="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02" name="Image 1" descr="preencoded.png"/>
          <p:cNvPicPr/>
          <p:nvPr/>
        </p:nvPicPr>
        <p:blipFill>
          <a:blip r:embed="rId2"/>
          <a:stretch/>
        </p:blipFill>
        <p:spPr>
          <a:xfrm>
            <a:off x="7408440" y="1128600"/>
            <a:ext cx="4418280" cy="44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Text 5"/>
          <p:cNvSpPr/>
          <p:nvPr/>
        </p:nvSpPr>
        <p:spPr>
          <a:xfrm>
            <a:off x="432000" y="5775120"/>
            <a:ext cx="1827720" cy="1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tabLst>
                <a:tab algn="l" pos="0"/>
              </a:tabLst>
            </a:pPr>
            <a:r>
              <a:rPr lang="en-US" sz="110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Robust Malware Protection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04" name="Text 6"/>
          <p:cNvSpPr/>
          <p:nvPr/>
        </p:nvSpPr>
        <p:spPr>
          <a:xfrm>
            <a:off x="432000" y="6020640"/>
            <a:ext cx="6797520" cy="1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850"/>
              </a:lnSpc>
              <a:tabLst>
                <a:tab algn="l" pos="0"/>
              </a:tabLst>
            </a:pPr>
            <a:r>
              <a:rPr lang="en-US" sz="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Our sandboxing technology isolates potential threats, preventing malware from infecting the device and creating a secure browsing environment even when encountering unknown sites.</a:t>
            </a:r>
            <a:endParaRPr lang="en-US" sz="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05" name="Image 2" descr="preencoded.png"/>
          <p:cNvPicPr/>
          <p:nvPr/>
        </p:nvPicPr>
        <p:blipFill>
          <a:blip r:embed="rId3"/>
          <a:stretch/>
        </p:blipFill>
        <p:spPr>
          <a:xfrm>
            <a:off x="432000" y="6211800"/>
            <a:ext cx="4418280" cy="44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 7"/>
          <p:cNvSpPr/>
          <p:nvPr/>
        </p:nvSpPr>
        <p:spPr>
          <a:xfrm>
            <a:off x="7408440" y="5775120"/>
            <a:ext cx="1913760" cy="1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tabLst>
                <a:tab algn="l" pos="0"/>
              </a:tabLst>
            </a:pPr>
            <a:r>
              <a:rPr lang="en-US" sz="110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Real-Time Phishing Defense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07" name="Text 8"/>
          <p:cNvSpPr/>
          <p:nvPr/>
        </p:nvSpPr>
        <p:spPr>
          <a:xfrm>
            <a:off x="7408440" y="6020640"/>
            <a:ext cx="6797520" cy="1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850"/>
              </a:lnSpc>
              <a:tabLst>
                <a:tab algn="l" pos="0"/>
              </a:tabLst>
            </a:pPr>
            <a:r>
              <a:rPr lang="en-US" sz="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CurioBrowser actively detects and blocks phishing attempts in real-time, safeguarding children from fraudulent websites designed to steal personal information.</a:t>
            </a:r>
            <a:endParaRPr lang="en-US" sz="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08" name="Image 3" descr="preencoded.png"/>
          <p:cNvPicPr/>
          <p:nvPr/>
        </p:nvPicPr>
        <p:blipFill>
          <a:blip r:embed="rId4"/>
          <a:stretch/>
        </p:blipFill>
        <p:spPr>
          <a:xfrm>
            <a:off x="7408440" y="6211800"/>
            <a:ext cx="4418280" cy="44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CodeOps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69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Text 0"/>
          <p:cNvSpPr/>
          <p:nvPr/>
        </p:nvSpPr>
        <p:spPr>
          <a:xfrm>
            <a:off x="863640" y="3558240"/>
            <a:ext cx="724608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lang="en-US" sz="42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User Experience &amp; Learning</a:t>
            </a:r>
            <a:endParaRPr lang="en-US" sz="4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12" name="Shape 1"/>
          <p:cNvSpPr/>
          <p:nvPr/>
        </p:nvSpPr>
        <p:spPr>
          <a:xfrm>
            <a:off x="863640" y="4556880"/>
            <a:ext cx="6343200" cy="2813760"/>
          </a:xfrm>
          <a:prstGeom prst="roundRect">
            <a:avLst>
              <a:gd name="adj" fmla="val 3224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13" name="Shape 2"/>
          <p:cNvSpPr/>
          <p:nvPr/>
        </p:nvSpPr>
        <p:spPr>
          <a:xfrm>
            <a:off x="1087200" y="4780440"/>
            <a:ext cx="647280" cy="647280"/>
          </a:xfrm>
          <a:prstGeom prst="roundRect">
            <a:avLst>
              <a:gd name="adj" fmla="val 14113642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14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265400" y="4958640"/>
            <a:ext cx="291240" cy="29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 3"/>
          <p:cNvSpPr/>
          <p:nvPr/>
        </p:nvSpPr>
        <p:spPr>
          <a:xfrm>
            <a:off x="1087200" y="5644080"/>
            <a:ext cx="270216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lang="en-US" sz="21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Simple &amp; Intuitive UI</a:t>
            </a:r>
            <a:endParaRPr lang="en-US" sz="21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16" name="Text 4"/>
          <p:cNvSpPr/>
          <p:nvPr/>
        </p:nvSpPr>
        <p:spPr>
          <a:xfrm>
            <a:off x="1087200" y="6111000"/>
            <a:ext cx="5896080" cy="10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Designed with children in mind, our interface is clean, uncluttered, and easy to navigate, reducing frustration and making online exploration a joy for all ages.</a:t>
            </a:r>
            <a:endParaRPr lang="en-US" sz="17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17" name="Shape 5"/>
          <p:cNvSpPr/>
          <p:nvPr/>
        </p:nvSpPr>
        <p:spPr>
          <a:xfrm>
            <a:off x="7423200" y="4556880"/>
            <a:ext cx="6343200" cy="2813760"/>
          </a:xfrm>
          <a:prstGeom prst="roundRect">
            <a:avLst>
              <a:gd name="adj" fmla="val 3224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18" name="Shape 6"/>
          <p:cNvSpPr/>
          <p:nvPr/>
        </p:nvSpPr>
        <p:spPr>
          <a:xfrm>
            <a:off x="7646400" y="4780440"/>
            <a:ext cx="647280" cy="647280"/>
          </a:xfrm>
          <a:prstGeom prst="roundRect">
            <a:avLst>
              <a:gd name="adj" fmla="val 14113642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19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824600" y="4958640"/>
            <a:ext cx="291240" cy="29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Text 7"/>
          <p:cNvSpPr/>
          <p:nvPr/>
        </p:nvSpPr>
        <p:spPr>
          <a:xfrm>
            <a:off x="7646400" y="5644080"/>
            <a:ext cx="298368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lang="en-US" sz="21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Child-Friendly Chatbot</a:t>
            </a:r>
            <a:endParaRPr lang="en-US" sz="21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21" name="Text 8"/>
          <p:cNvSpPr/>
          <p:nvPr/>
        </p:nvSpPr>
        <p:spPr>
          <a:xfrm>
            <a:off x="7646400" y="6111000"/>
            <a:ext cx="5896080" cy="10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An custom AI assistant powered by Azure OpenAI provides homework help, answers questions, and supports learning in a safe, interactive way.</a:t>
            </a:r>
            <a:endParaRPr lang="en-US" sz="17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22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CodeOps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Text 0"/>
          <p:cNvSpPr/>
          <p:nvPr/>
        </p:nvSpPr>
        <p:spPr>
          <a:xfrm>
            <a:off x="863640" y="748800"/>
            <a:ext cx="578196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49"/>
              </a:lnSpc>
              <a:tabLst>
                <a:tab algn="l" pos="0"/>
              </a:tabLst>
            </a:pPr>
            <a:r>
              <a:rPr lang="en-US" sz="31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Empowering Parental Control</a:t>
            </a:r>
            <a:endParaRPr lang="en-US" sz="3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25" name="Shape 1"/>
          <p:cNvSpPr/>
          <p:nvPr/>
        </p:nvSpPr>
        <p:spPr>
          <a:xfrm>
            <a:off x="863640" y="1497960"/>
            <a:ext cx="7416000" cy="1373760"/>
          </a:xfrm>
          <a:prstGeom prst="roundRect">
            <a:avLst>
              <a:gd name="adj" fmla="val 495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26" name="Shape 2"/>
          <p:cNvSpPr/>
          <p:nvPr/>
        </p:nvSpPr>
        <p:spPr>
          <a:xfrm>
            <a:off x="886680" y="1520640"/>
            <a:ext cx="647280" cy="1328040"/>
          </a:xfrm>
          <a:prstGeom prst="roundRect">
            <a:avLst>
              <a:gd name="adj" fmla="val 6267"/>
            </a:avLst>
          </a:prstGeom>
          <a:solidFill>
            <a:srgbClr val="00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27" name="Shape 3"/>
          <p:cNvSpPr/>
          <p:nvPr/>
        </p:nvSpPr>
        <p:spPr>
          <a:xfrm>
            <a:off x="1696320" y="1682640"/>
            <a:ext cx="2415600" cy="303840"/>
          </a:xfrm>
          <a:prstGeom prst="roundRect">
            <a:avLst>
              <a:gd name="adj" fmla="val 17884"/>
            </a:avLst>
          </a:prstGeom>
          <a:solidFill>
            <a:srgbClr val="001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28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793520" y="1770120"/>
            <a:ext cx="129240" cy="1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4"/>
          <p:cNvSpPr/>
          <p:nvPr/>
        </p:nvSpPr>
        <p:spPr>
          <a:xfrm>
            <a:off x="1987920" y="1731240"/>
            <a:ext cx="2027160" cy="2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tabLst>
                <a:tab algn="l" pos="0"/>
              </a:tabLst>
            </a:pPr>
            <a:r>
              <a:rPr lang="en-US" sz="10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GRANULAR WEBSITE CONTROL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0" name="Text 5"/>
          <p:cNvSpPr/>
          <p:nvPr/>
        </p:nvSpPr>
        <p:spPr>
          <a:xfrm>
            <a:off x="1696320" y="2169360"/>
            <a:ext cx="63986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Parents have full authority to approve or deny specific websites, customizing their child's online landscape with precision and flexibility.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1" name="Shape 6"/>
          <p:cNvSpPr/>
          <p:nvPr/>
        </p:nvSpPr>
        <p:spPr>
          <a:xfrm>
            <a:off x="863640" y="3034080"/>
            <a:ext cx="7416000" cy="1373760"/>
          </a:xfrm>
          <a:prstGeom prst="roundRect">
            <a:avLst>
              <a:gd name="adj" fmla="val 495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2" name="Shape 7"/>
          <p:cNvSpPr/>
          <p:nvPr/>
        </p:nvSpPr>
        <p:spPr>
          <a:xfrm>
            <a:off x="886680" y="3056760"/>
            <a:ext cx="647280" cy="1328040"/>
          </a:xfrm>
          <a:prstGeom prst="roundRect">
            <a:avLst>
              <a:gd name="adj" fmla="val 6267"/>
            </a:avLst>
          </a:prstGeom>
          <a:solidFill>
            <a:srgbClr val="00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3" name="Shape 8"/>
          <p:cNvSpPr/>
          <p:nvPr/>
        </p:nvSpPr>
        <p:spPr>
          <a:xfrm>
            <a:off x="1696320" y="3218760"/>
            <a:ext cx="3024720" cy="303840"/>
          </a:xfrm>
          <a:prstGeom prst="roundRect">
            <a:avLst>
              <a:gd name="adj" fmla="val 17884"/>
            </a:avLst>
          </a:prstGeom>
          <a:solidFill>
            <a:srgbClr val="001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34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793520" y="3306240"/>
            <a:ext cx="129240" cy="1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9"/>
          <p:cNvSpPr/>
          <p:nvPr/>
        </p:nvSpPr>
        <p:spPr>
          <a:xfrm>
            <a:off x="1987920" y="3267360"/>
            <a:ext cx="2636280" cy="2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tabLst>
                <a:tab algn="l" pos="0"/>
              </a:tabLst>
            </a:pPr>
            <a:r>
              <a:rPr lang="en-US" sz="10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NON-INTRUSIVE ACTIVITY MONITORING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6" name="Text 10"/>
          <p:cNvSpPr/>
          <p:nvPr/>
        </p:nvSpPr>
        <p:spPr>
          <a:xfrm>
            <a:off x="1696320" y="3705480"/>
            <a:ext cx="63986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Gain peace of mind with real-time insights into browsing activity, designed to be informative without being overly intrusive or privacy-violating.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7" name="Shape 11"/>
          <p:cNvSpPr/>
          <p:nvPr/>
        </p:nvSpPr>
        <p:spPr>
          <a:xfrm>
            <a:off x="863640" y="4570200"/>
            <a:ext cx="7416000" cy="1373760"/>
          </a:xfrm>
          <a:prstGeom prst="roundRect">
            <a:avLst>
              <a:gd name="adj" fmla="val 495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8" name="Shape 12"/>
          <p:cNvSpPr/>
          <p:nvPr/>
        </p:nvSpPr>
        <p:spPr>
          <a:xfrm>
            <a:off x="886680" y="4593240"/>
            <a:ext cx="647280" cy="1328040"/>
          </a:xfrm>
          <a:prstGeom prst="roundRect">
            <a:avLst>
              <a:gd name="adj" fmla="val 6267"/>
            </a:avLst>
          </a:prstGeom>
          <a:solidFill>
            <a:srgbClr val="00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9" name="Shape 13"/>
          <p:cNvSpPr/>
          <p:nvPr/>
        </p:nvSpPr>
        <p:spPr>
          <a:xfrm>
            <a:off x="1696320" y="4754880"/>
            <a:ext cx="2392200" cy="303840"/>
          </a:xfrm>
          <a:prstGeom prst="roundRect">
            <a:avLst>
              <a:gd name="adj" fmla="val 17884"/>
            </a:avLst>
          </a:prstGeom>
          <a:solidFill>
            <a:srgbClr val="001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40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793520" y="4842360"/>
            <a:ext cx="129240" cy="1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Text 14"/>
          <p:cNvSpPr/>
          <p:nvPr/>
        </p:nvSpPr>
        <p:spPr>
          <a:xfrm>
            <a:off x="1987920" y="4803480"/>
            <a:ext cx="2003760" cy="2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tabLst>
                <a:tab algn="l" pos="0"/>
              </a:tabLst>
            </a:pPr>
            <a:r>
              <a:rPr lang="en-US" sz="10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TIME MANAGEMENT &amp; LIMITS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42" name="Text 15"/>
          <p:cNvSpPr/>
          <p:nvPr/>
        </p:nvSpPr>
        <p:spPr>
          <a:xfrm>
            <a:off x="1696320" y="5241600"/>
            <a:ext cx="63986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Set healthy boundaries with customizable session limits and time restrictions, helping children develop balanced digital habits.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43" name="Shape 16"/>
          <p:cNvSpPr/>
          <p:nvPr/>
        </p:nvSpPr>
        <p:spPr>
          <a:xfrm>
            <a:off x="863640" y="6106320"/>
            <a:ext cx="7416000" cy="1373760"/>
          </a:xfrm>
          <a:prstGeom prst="roundRect">
            <a:avLst>
              <a:gd name="adj" fmla="val 495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44" name="Shape 17"/>
          <p:cNvSpPr/>
          <p:nvPr/>
        </p:nvSpPr>
        <p:spPr>
          <a:xfrm>
            <a:off x="886680" y="6129360"/>
            <a:ext cx="647280" cy="1328040"/>
          </a:xfrm>
          <a:prstGeom prst="roundRect">
            <a:avLst>
              <a:gd name="adj" fmla="val 6267"/>
            </a:avLst>
          </a:prstGeom>
          <a:solidFill>
            <a:srgbClr val="00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45" name="Shape 18"/>
          <p:cNvSpPr/>
          <p:nvPr/>
        </p:nvSpPr>
        <p:spPr>
          <a:xfrm>
            <a:off x="1696320" y="6291000"/>
            <a:ext cx="3080880" cy="303840"/>
          </a:xfrm>
          <a:prstGeom prst="roundRect">
            <a:avLst>
              <a:gd name="adj" fmla="val 17884"/>
            </a:avLst>
          </a:prstGeom>
          <a:solidFill>
            <a:srgbClr val="001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46" name="Image 4" descr="preencoded.png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1793520" y="6378480"/>
            <a:ext cx="129240" cy="1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Text 19"/>
          <p:cNvSpPr/>
          <p:nvPr/>
        </p:nvSpPr>
        <p:spPr>
          <a:xfrm>
            <a:off x="1987920" y="6339600"/>
            <a:ext cx="2692080" cy="2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tabLst>
                <a:tab algn="l" pos="0"/>
              </a:tabLst>
            </a:pPr>
            <a:r>
              <a:rPr lang="en-US" sz="10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EDUCATION-FOCUSED ENCOURAGEMENT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48" name="Text 20"/>
          <p:cNvSpPr/>
          <p:nvPr/>
        </p:nvSpPr>
        <p:spPr>
          <a:xfrm>
            <a:off x="1696320" y="6777720"/>
            <a:ext cx="63986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CurioBrowser actively encourages visits to educational websites and resources, fostering a love for learning in a safe digital space.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49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CodeOps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Image 1" descr="preencoded.png"/>
          <p:cNvPicPr/>
          <p:nvPr/>
        </p:nvPicPr>
        <p:blipFill>
          <a:blip r:embed="rId2"/>
          <a:stretch/>
        </p:blipFill>
        <p:spPr>
          <a:xfrm>
            <a:off x="189000" y="694080"/>
            <a:ext cx="5108040" cy="684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0"/>
          <p:cNvSpPr/>
          <p:nvPr/>
        </p:nvSpPr>
        <p:spPr>
          <a:xfrm>
            <a:off x="6350040" y="734760"/>
            <a:ext cx="6473160" cy="4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699"/>
              </a:lnSpc>
              <a:tabLst>
                <a:tab algn="l" pos="0"/>
              </a:tabLst>
            </a:pPr>
            <a:r>
              <a:rPr lang="en-US" sz="29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Powered by Microsoft Technologies</a:t>
            </a:r>
            <a:endParaRPr lang="en-US" sz="29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53" name="Shape 1"/>
          <p:cNvSpPr/>
          <p:nvPr/>
        </p:nvSpPr>
        <p:spPr>
          <a:xfrm>
            <a:off x="6350040" y="1433880"/>
            <a:ext cx="7416000" cy="1475280"/>
          </a:xfrm>
          <a:prstGeom prst="roundRect">
            <a:avLst>
              <a:gd name="adj" fmla="val 4303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54" name="Text 2"/>
          <p:cNvSpPr/>
          <p:nvPr/>
        </p:nvSpPr>
        <p:spPr>
          <a:xfrm>
            <a:off x="6508800" y="1592640"/>
            <a:ext cx="18892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Core Platform</a:t>
            </a:r>
            <a:endParaRPr lang="en-US" sz="14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55" name="Text 3"/>
          <p:cNvSpPr/>
          <p:nvPr/>
        </p:nvSpPr>
        <p:spPr>
          <a:xfrm>
            <a:off x="6508800" y="191916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Chromium (Edge engine)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56" name="Text 4"/>
          <p:cNvSpPr/>
          <p:nvPr/>
        </p:nvSpPr>
        <p:spPr>
          <a:xfrm>
            <a:off x="6508800" y="221400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C++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57" name="Text 5"/>
          <p:cNvSpPr/>
          <p:nvPr/>
        </p:nvSpPr>
        <p:spPr>
          <a:xfrm>
            <a:off x="6508800" y="250884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Windows/macOS/Linux compatibility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58" name="Shape 6"/>
          <p:cNvSpPr/>
          <p:nvPr/>
        </p:nvSpPr>
        <p:spPr>
          <a:xfrm>
            <a:off x="6350040" y="3060360"/>
            <a:ext cx="7416000" cy="1475280"/>
          </a:xfrm>
          <a:prstGeom prst="roundRect">
            <a:avLst>
              <a:gd name="adj" fmla="val 4303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59" name="Text 7"/>
          <p:cNvSpPr/>
          <p:nvPr/>
        </p:nvSpPr>
        <p:spPr>
          <a:xfrm>
            <a:off x="6508800" y="3219120"/>
            <a:ext cx="18892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Backend &amp; AI</a:t>
            </a:r>
            <a:endParaRPr lang="en-US" sz="14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0" name="Text 8"/>
          <p:cNvSpPr/>
          <p:nvPr/>
        </p:nvSpPr>
        <p:spPr>
          <a:xfrm>
            <a:off x="6508800" y="354600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Azure Static Web Apps for dynamic content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1" name="Text 9"/>
          <p:cNvSpPr/>
          <p:nvPr/>
        </p:nvSpPr>
        <p:spPr>
          <a:xfrm>
            <a:off x="6508800" y="384084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Azure Functions for serverless logic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2" name="Text 10"/>
          <p:cNvSpPr/>
          <p:nvPr/>
        </p:nvSpPr>
        <p:spPr>
          <a:xfrm>
            <a:off x="6508800" y="413568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Azure OpenAI for advanced chatbot capabilities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3" name="Shape 11"/>
          <p:cNvSpPr/>
          <p:nvPr/>
        </p:nvSpPr>
        <p:spPr>
          <a:xfrm>
            <a:off x="6350040" y="4687200"/>
            <a:ext cx="7416000" cy="1475280"/>
          </a:xfrm>
          <a:prstGeom prst="roundRect">
            <a:avLst>
              <a:gd name="adj" fmla="val 4303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4" name="Text 12"/>
          <p:cNvSpPr/>
          <p:nvPr/>
        </p:nvSpPr>
        <p:spPr>
          <a:xfrm>
            <a:off x="6508800" y="4845960"/>
            <a:ext cx="18892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Safety &amp; Security</a:t>
            </a:r>
            <a:endParaRPr lang="en-US" sz="14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5" name="Text 13"/>
          <p:cNvSpPr/>
          <p:nvPr/>
        </p:nvSpPr>
        <p:spPr>
          <a:xfrm>
            <a:off x="6508800" y="517284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Azure AI Content Safety for filtering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6" name="Text 14"/>
          <p:cNvSpPr/>
          <p:nvPr/>
        </p:nvSpPr>
        <p:spPr>
          <a:xfrm>
            <a:off x="6508800" y="546732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Azure Key Vault for secure secrets management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7" name="Text 15"/>
          <p:cNvSpPr/>
          <p:nvPr/>
        </p:nvSpPr>
        <p:spPr>
          <a:xfrm>
            <a:off x="6508800" y="576216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Sandbox isolation for threat containment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8" name="Shape 16"/>
          <p:cNvSpPr/>
          <p:nvPr/>
        </p:nvSpPr>
        <p:spPr>
          <a:xfrm>
            <a:off x="6350040" y="6314040"/>
            <a:ext cx="7416000" cy="1180440"/>
          </a:xfrm>
          <a:prstGeom prst="roundRect">
            <a:avLst>
              <a:gd name="adj" fmla="val 5377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69" name="Text 17"/>
          <p:cNvSpPr/>
          <p:nvPr/>
        </p:nvSpPr>
        <p:spPr>
          <a:xfrm>
            <a:off x="6508800" y="6472800"/>
            <a:ext cx="18892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Data &amp; Monitoring</a:t>
            </a:r>
            <a:endParaRPr lang="en-US" sz="14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70" name="Text 18"/>
          <p:cNvSpPr/>
          <p:nvPr/>
        </p:nvSpPr>
        <p:spPr>
          <a:xfrm>
            <a:off x="6508800" y="679932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Azure Cosmos DB for scalable parent analytics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71" name="Text 19"/>
          <p:cNvSpPr/>
          <p:nvPr/>
        </p:nvSpPr>
        <p:spPr>
          <a:xfrm>
            <a:off x="6508800" y="7094160"/>
            <a:ext cx="7098480" cy="2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899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Application Insights for robust performance monitoring</a:t>
            </a:r>
            <a:endParaRPr lang="en-US" sz="1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72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CodeOps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 0"/>
          <p:cNvSpPr/>
          <p:nvPr/>
        </p:nvSpPr>
        <p:spPr>
          <a:xfrm>
            <a:off x="863640" y="686520"/>
            <a:ext cx="562032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49"/>
              </a:lnSpc>
              <a:tabLst>
                <a:tab algn="l" pos="0"/>
              </a:tabLst>
            </a:pPr>
            <a:r>
              <a:rPr lang="en-US" sz="31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MVP Status: Fully Functional</a:t>
            </a:r>
            <a:endParaRPr lang="en-US" sz="31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74" name="Shape 1"/>
          <p:cNvSpPr/>
          <p:nvPr/>
        </p:nvSpPr>
        <p:spPr>
          <a:xfrm>
            <a:off x="3444480" y="1516680"/>
            <a:ext cx="1289880" cy="932760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75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975480" y="1869120"/>
            <a:ext cx="22752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 2"/>
          <p:cNvSpPr/>
          <p:nvPr/>
        </p:nvSpPr>
        <p:spPr>
          <a:xfrm>
            <a:off x="4896720" y="1678680"/>
            <a:ext cx="203076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Core Browser Engine</a:t>
            </a:r>
            <a:endParaRPr lang="en-US" sz="1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77" name="Text 3"/>
          <p:cNvSpPr/>
          <p:nvPr/>
        </p:nvSpPr>
        <p:spPr>
          <a:xfrm>
            <a:off x="4896720" y="2028960"/>
            <a:ext cx="761364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The Chromium-based engine is fully operational, providing a stable and fast browsing foundation.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78" name="Shape 4"/>
          <p:cNvSpPr/>
          <p:nvPr/>
        </p:nvSpPr>
        <p:spPr>
          <a:xfrm>
            <a:off x="4815720" y="2440440"/>
            <a:ext cx="8869680" cy="11160"/>
          </a:xfrm>
          <a:prstGeom prst="roundRect">
            <a:avLst>
              <a:gd name="adj" fmla="val 59521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79" name="Shape 5"/>
          <p:cNvSpPr/>
          <p:nvPr/>
        </p:nvSpPr>
        <p:spPr>
          <a:xfrm>
            <a:off x="2799000" y="2530800"/>
            <a:ext cx="2580120" cy="1191960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80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975480" y="3012840"/>
            <a:ext cx="22752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Text 6"/>
          <p:cNvSpPr/>
          <p:nvPr/>
        </p:nvSpPr>
        <p:spPr>
          <a:xfrm>
            <a:off x="5541480" y="2692800"/>
            <a:ext cx="295920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Content &amp; Phishing Protection</a:t>
            </a:r>
            <a:endParaRPr lang="en-US" sz="1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82" name="Text 7"/>
          <p:cNvSpPr/>
          <p:nvPr/>
        </p:nvSpPr>
        <p:spPr>
          <a:xfrm>
            <a:off x="5541480" y="3043080"/>
            <a:ext cx="80625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Achieving over 95% accuracy in content filtering and real-time phishing detection, ensuring top-tier safety.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83" name="Shape 8"/>
          <p:cNvSpPr/>
          <p:nvPr/>
        </p:nvSpPr>
        <p:spPr>
          <a:xfrm>
            <a:off x="5460840" y="3713400"/>
            <a:ext cx="8224560" cy="11160"/>
          </a:xfrm>
          <a:prstGeom prst="roundRect">
            <a:avLst>
              <a:gd name="adj" fmla="val 59521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84" name="Shape 9"/>
          <p:cNvSpPr/>
          <p:nvPr/>
        </p:nvSpPr>
        <p:spPr>
          <a:xfrm>
            <a:off x="2154240" y="3804120"/>
            <a:ext cx="3870360" cy="1191960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85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3975480" y="4286160"/>
            <a:ext cx="22752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 10"/>
          <p:cNvSpPr/>
          <p:nvPr/>
        </p:nvSpPr>
        <p:spPr>
          <a:xfrm>
            <a:off x="6186960" y="3966120"/>
            <a:ext cx="202428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Malware Defense</a:t>
            </a:r>
            <a:endParaRPr lang="en-US" sz="1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87" name="Text 11"/>
          <p:cNvSpPr/>
          <p:nvPr/>
        </p:nvSpPr>
        <p:spPr>
          <a:xfrm>
            <a:off x="6186960" y="4316400"/>
            <a:ext cx="74174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Integrated sandbox environment and robust malware protection are fully functional, securing the browsing experience.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88" name="Shape 12"/>
          <p:cNvSpPr/>
          <p:nvPr/>
        </p:nvSpPr>
        <p:spPr>
          <a:xfrm>
            <a:off x="6105960" y="4986720"/>
            <a:ext cx="7579440" cy="11160"/>
          </a:xfrm>
          <a:prstGeom prst="roundRect">
            <a:avLst>
              <a:gd name="adj" fmla="val 59521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89" name="Shape 13"/>
          <p:cNvSpPr/>
          <p:nvPr/>
        </p:nvSpPr>
        <p:spPr>
          <a:xfrm>
            <a:off x="1508760" y="5077440"/>
            <a:ext cx="5160600" cy="1191960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90" name="Image 3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3975480" y="5559480"/>
            <a:ext cx="22752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1" name="Text 14"/>
          <p:cNvSpPr/>
          <p:nvPr/>
        </p:nvSpPr>
        <p:spPr>
          <a:xfrm>
            <a:off x="6832080" y="5239080"/>
            <a:ext cx="202428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AI Chatbot</a:t>
            </a:r>
            <a:endParaRPr lang="en-US" sz="1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92" name="Text 15"/>
          <p:cNvSpPr/>
          <p:nvPr/>
        </p:nvSpPr>
        <p:spPr>
          <a:xfrm>
            <a:off x="6832080" y="5589360"/>
            <a:ext cx="677232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The Azure OpenAI integrated chatbot has been successfully tested with 12 children, demonstrating its effectiveness as a learning aid.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93" name="Shape 16"/>
          <p:cNvSpPr/>
          <p:nvPr/>
        </p:nvSpPr>
        <p:spPr>
          <a:xfrm>
            <a:off x="6751080" y="6260040"/>
            <a:ext cx="6934320" cy="11160"/>
          </a:xfrm>
          <a:prstGeom prst="roundRect">
            <a:avLst>
              <a:gd name="adj" fmla="val 595214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94" name="Shape 17"/>
          <p:cNvSpPr/>
          <p:nvPr/>
        </p:nvSpPr>
        <p:spPr>
          <a:xfrm>
            <a:off x="863640" y="6350400"/>
            <a:ext cx="6451200" cy="1191960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95" name="Image 4" descr="preencoded.png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3975480" y="6832800"/>
            <a:ext cx="227520" cy="2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6" name="Text 18"/>
          <p:cNvSpPr/>
          <p:nvPr/>
        </p:nvSpPr>
        <p:spPr>
          <a:xfrm>
            <a:off x="7477200" y="6512400"/>
            <a:ext cx="202428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Parent Dashboard</a:t>
            </a:r>
            <a:endParaRPr lang="en-US" sz="1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97" name="Text 19"/>
          <p:cNvSpPr/>
          <p:nvPr/>
        </p:nvSpPr>
        <p:spPr>
          <a:xfrm>
            <a:off x="7477200" y="6862680"/>
            <a:ext cx="612720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Our beta parent dashboard is ready for demonstration, offering intuitive analytics and control features.</a:t>
            </a:r>
            <a:endParaRPr lang="en-US" sz="1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98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CodeOps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Image 1" descr="preencoded.png"/>
          <p:cNvPicPr/>
          <p:nvPr/>
        </p:nvPicPr>
        <p:blipFill>
          <a:blip r:embed="rId2"/>
          <a:stretch/>
        </p:blipFill>
        <p:spPr>
          <a:xfrm>
            <a:off x="9414000" y="802440"/>
            <a:ext cx="4946040" cy="662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Text 0"/>
          <p:cNvSpPr/>
          <p:nvPr/>
        </p:nvSpPr>
        <p:spPr>
          <a:xfrm>
            <a:off x="863640" y="1893240"/>
            <a:ext cx="7416000" cy="13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lang="en-US" sz="42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Let's Protect Children Online</a:t>
            </a:r>
            <a:endParaRPr lang="en-US" sz="42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202" name="Text 1"/>
          <p:cNvSpPr/>
          <p:nvPr/>
        </p:nvSpPr>
        <p:spPr>
          <a:xfrm>
            <a:off x="863640" y="3329280"/>
            <a:ext cx="7416000" cy="80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lang="en-US" sz="2550" b="0" u="none" strike="noStrik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Join us in building a safer, more private digital world for our children.</a:t>
            </a:r>
            <a:endParaRPr lang="en-US" sz="255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203" name="Text 2"/>
          <p:cNvSpPr/>
          <p:nvPr/>
        </p:nvSpPr>
        <p:spPr>
          <a:xfrm>
            <a:off x="863640" y="4462920"/>
            <a:ext cx="7416000" cy="10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We invite you to a live demonstration of CurioBrowser's features, including a walkthrough of the child-safe browsing experience and the intuitive parent dashboard.</a:t>
            </a:r>
            <a:endParaRPr lang="en-US" sz="1700" b="0" u="none" strike="noStrik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204" name="Image 2" descr="preencoded.png"/>
          <p:cNvPicPr/>
          <p:nvPr/>
        </p:nvPicPr>
        <p:blipFill>
          <a:blip r:embed="rId3"/>
          <a:stretch/>
        </p:blipFill>
        <p:spPr>
          <a:xfrm>
            <a:off x="863640" y="5742360"/>
            <a:ext cx="211536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5" name="Image 3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3087360" y="5742360"/>
            <a:ext cx="235152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6" name="Image 4" descr="preencoded.png">
            <a:hlinkClick r:id="rId6"/>
          </p:cNvPr>
          <p:cNvPicPr/>
          <p:nvPr/>
        </p:nvPicPr>
        <p:blipFill>
          <a:blip r:embed="rId7"/>
          <a:stretch/>
        </p:blipFill>
        <p:spPr>
          <a:xfrm>
            <a:off x="5547240" y="5742360"/>
            <a:ext cx="2221920" cy="59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Noto Serif"/>
              </a:rPr>
              <a:t>CodeOps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LibreOffice/25.8.4.2$Linux_X86_64 LibreOffice_project/580$Build-2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2026-01-09T13:46:26Z</dcterms:created>
  <dc:creator/>
  <dc:description/>
  <dc:language>en-US</dc:language>
  <cp:lastModifiedBy/>
  <dcterms:modified xsi:type="dcterms:W3CDTF">2026-01-09T19:19:44Z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